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84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8" r:id="rId22"/>
    <p:sldId id="260" r:id="rId24"/>
    <p:sldId id="261" r:id="rId26"/>
    <p:sldId id="259" r:id="rId27"/>
    <p:sldId id="263" r:id="rId28"/>
    <p:sldId id="265" r:id="rId29"/>
    <p:sldId id="266" r:id="rId30"/>
    <p:sldId id="264" r:id="rId31"/>
    <p:sldId id="267" r:id="rId32"/>
    <p:sldId id="268" r:id="rId33"/>
    <p:sldId id="269" r:id="rId34"/>
    <p:sldId id="270" r:id="rId35"/>
    <p:sldId id="271" r:id="rId37"/>
    <p:sldId id="272" r:id="rId38"/>
    <p:sldId id="273" r:id="rId39"/>
    <p:sldId id="274" r:id="rId41"/>
    <p:sldId id="278" r:id="rId43"/>
    <p:sldId id="276" r:id="rId45"/>
    <p:sldId id="277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6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29" Type="http://schemas.openxmlformats.org/officeDocument/2006/relationships/slide" Target="slides/slide8.xml"></Relationship><Relationship Id="rId30" Type="http://schemas.openxmlformats.org/officeDocument/2006/relationships/slide" Target="slides/slide9.xml"></Relationship><Relationship Id="rId31" Type="http://schemas.openxmlformats.org/officeDocument/2006/relationships/slide" Target="slides/slide10.xml"></Relationship><Relationship Id="rId32" Type="http://schemas.openxmlformats.org/officeDocument/2006/relationships/slide" Target="slides/slide11.xml"></Relationship><Relationship Id="rId33" Type="http://schemas.openxmlformats.org/officeDocument/2006/relationships/slide" Target="slides/slide12.xml"></Relationship><Relationship Id="rId34" Type="http://schemas.openxmlformats.org/officeDocument/2006/relationships/slide" Target="slides/slide13.xml"></Relationship><Relationship Id="rId35" Type="http://schemas.openxmlformats.org/officeDocument/2006/relationships/slide" Target="slides/slide14.xml"></Relationship><Relationship Id="rId37" Type="http://schemas.openxmlformats.org/officeDocument/2006/relationships/slide" Target="slides/slide15.xml"></Relationship><Relationship Id="rId38" Type="http://schemas.openxmlformats.org/officeDocument/2006/relationships/slide" Target="slides/slide16.xml"></Relationship><Relationship Id="rId39" Type="http://schemas.openxmlformats.org/officeDocument/2006/relationships/slide" Target="slides/slide17.xml"></Relationship><Relationship Id="rId41" Type="http://schemas.openxmlformats.org/officeDocument/2006/relationships/slide" Target="slides/slide18.xml"></Relationship><Relationship Id="rId43" Type="http://schemas.openxmlformats.org/officeDocument/2006/relationships/slide" Target="slides/slide19.xml"></Relationship><Relationship Id="rId45" Type="http://schemas.openxmlformats.org/officeDocument/2006/relationships/slide" Target="slides/slide20.xml"></Relationship><Relationship Id="rId47" Type="http://schemas.openxmlformats.org/officeDocument/2006/relationships/slide" Target="slides/slide21.xml"></Relationship><Relationship Id="rId61" Type="http://schemas.openxmlformats.org/officeDocument/2006/relationships/viewProps" Target="viewProps.xml"></Relationship><Relationship Id="rId6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4791382841.pn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image" Target="../media/fImage2498643085705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fImage3008503018145.png"></Relationship><Relationship Id="rId4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12.xml"></Relationship><Relationship Id="rId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fImage1591903303281.jpeg"></Relationship><Relationship Id="rId4" Type="http://schemas.openxmlformats.org/officeDocument/2006/relationships/image" Target="../media/fImage96183316827.png"></Relationship><Relationship Id="rId5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image" Target="../media/fImage15418393329961.png"></Relationship><Relationship Id="rId4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7922564118467.png"></Relationship><Relationship Id="rId3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791382841.png"></Relationship><Relationship Id="rId3" Type="http://schemas.openxmlformats.org/officeDocument/2006/relationships/notesSlide" Target="../notesSlides/notesSlide2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3.xml"></Relationship><Relationship Id="rId4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fImage1771688841.png"></Relationship><Relationship Id="rId4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fImage6993827241.png"></Relationship><Relationship Id="rId4" Type="http://schemas.openxmlformats.org/officeDocument/2006/relationships/image" Target="../media/fImage331092738467.png"></Relationship><Relationship Id="rId5" Type="http://schemas.openxmlformats.org/officeDocument/2006/relationships/image" Target="../media/fImage249012746334.png"></Relationship><Relationship Id="rId6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fImage1152852836500.png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fImage565452929169.png"></Relationship><Relationship Id="rId4" Type="http://schemas.openxmlformats.org/officeDocument/2006/relationships/image" Target="../media/fImage1729222955724.png"></Relationship><Relationship Id="rId5" Type="http://schemas.openxmlformats.org/officeDocument/2006/relationships/image" Target="../media/fImage3057042981478.png"></Relationship><Relationship Id="rId6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fImage956532869358.png"></Relationship><Relationship Id="rId4" Type="http://schemas.openxmlformats.org/officeDocument/2006/relationships/image" Target="../media/fImage739382876962.png"></Relationship><Relationship Id="rId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fImage716392854464.png"></Relationship><Relationship Id="rId4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duotone>
              <a:srgbClr val="1D4A9A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6350" y="0"/>
            <a:ext cx="12192635" cy="6858635"/>
          </a:xfrm>
          <a:prstGeom prst="rect"/>
          <a:noFill/>
        </p:spPr>
      </p:pic>
      <p:sp>
        <p:nvSpPr>
          <p:cNvPr id="3" name="텍스트 상자 4"/>
          <p:cNvSpPr txBox="1">
            <a:spLocks/>
          </p:cNvSpPr>
          <p:nvPr/>
        </p:nvSpPr>
        <p:spPr>
          <a:xfrm rot="0">
            <a:off x="3956050" y="2028825"/>
            <a:ext cx="4279265" cy="28606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B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DIA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/>
            </a:r>
            <a:b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</a:b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Dev-ton</a:t>
            </a:r>
            <a:endParaRPr lang="ko-KR" altLang="en-US" sz="9000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5사진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343015" y="1347470"/>
            <a:ext cx="5528945" cy="82867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M5S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TACK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사의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아두이노 호환 개발 보드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ESP32칩 기반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WiFi와 블루투스 기능 제공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9" name="그림 30" descr="C:/Users/whtk/AppData/Roaming/PolarisOffice/ETemp/14280_11931424/fImage249864308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0240" y="2216785"/>
            <a:ext cx="5101590" cy="2984500"/>
          </a:xfrm>
          <a:prstGeom prst="rect"/>
          <a:noFill/>
        </p:spPr>
      </p:pic>
      <p:sp>
        <p:nvSpPr>
          <p:cNvPr id="10" name="도형 31"/>
          <p:cNvSpPr>
            <a:spLocks/>
          </p:cNvSpPr>
          <p:nvPr/>
        </p:nvSpPr>
        <p:spPr>
          <a:xfrm rot="0">
            <a:off x="6346190" y="2345690"/>
            <a:ext cx="5516245" cy="80581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1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내장된 L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C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D 모니터로 정보를 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시각적으로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표시 가능함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도형 38"/>
          <p:cNvSpPr>
            <a:spLocks/>
          </p:cNvSpPr>
          <p:nvPr/>
        </p:nvSpPr>
        <p:spPr>
          <a:xfrm rot="0">
            <a:off x="6353175" y="3409315"/>
            <a:ext cx="5516245" cy="805815"/>
          </a:xfrm>
          <a:prstGeom prst="rect"/>
          <a:solidFill>
            <a:schemeClr val="tx2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2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U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SB-C 포트로 전원을 공급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,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배터리팩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사용해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무선으로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작동 가능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도형 39"/>
          <p:cNvSpPr>
            <a:spLocks/>
          </p:cNvSpPr>
          <p:nvPr/>
        </p:nvSpPr>
        <p:spPr>
          <a:xfrm rot="0">
            <a:off x="6341745" y="4439285"/>
            <a:ext cx="5516245" cy="80581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3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소형 및 경량 디자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인으로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휴대에 용이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(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팔찌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형식 채택 이유)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3" name="도형 40"/>
          <p:cNvSpPr>
            <a:spLocks/>
          </p:cNvSpPr>
          <p:nvPr/>
        </p:nvSpPr>
        <p:spPr>
          <a:xfrm rot="0">
            <a:off x="6348730" y="5474335"/>
            <a:ext cx="5516245" cy="805815"/>
          </a:xfrm>
          <a:prstGeom prst="rect"/>
          <a:solidFill>
            <a:schemeClr val="tx2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4.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 다양한 모듈로 기능 확장에 용이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(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진동,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 스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피커,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터치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스크린,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마이크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등)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483870" y="1351915"/>
            <a:ext cx="538289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M5코드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348730" y="1347470"/>
            <a:ext cx="5528945" cy="94678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5 core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는 공식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사이트에도 기재된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UIFlow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프로그래밍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플랫폼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이용해 개발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9" name="그림 22" descr="C:/Users/whtk/AppData/Roaming/PolarisOffice/ETemp/14280_11931424/fImage300850301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4035" y="2043430"/>
            <a:ext cx="5283200" cy="3100070"/>
          </a:xfrm>
          <a:prstGeom prst="rect"/>
          <a:noFill/>
        </p:spPr>
      </p:pic>
      <p:sp>
        <p:nvSpPr>
          <p:cNvPr id="10" name="도형 49"/>
          <p:cNvSpPr>
            <a:spLocks/>
          </p:cNvSpPr>
          <p:nvPr/>
        </p:nvSpPr>
        <p:spPr>
          <a:xfrm rot="0">
            <a:off x="6351905" y="2505075"/>
            <a:ext cx="5516245" cy="107759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1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블록코딩을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제공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하므로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처음 접해본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플랫폼이지만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기술 구현에 어려움 X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도형 50"/>
          <p:cNvSpPr>
            <a:spLocks/>
          </p:cNvSpPr>
          <p:nvPr/>
        </p:nvSpPr>
        <p:spPr>
          <a:xfrm rot="0">
            <a:off x="6346825" y="3834765"/>
            <a:ext cx="5516245" cy="1135380"/>
          </a:xfrm>
          <a:prstGeom prst="rect"/>
          <a:solidFill>
            <a:srgbClr val="ADBBCA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2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마이크로파이썬 기반의 플랫폼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(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더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가볍고 간단한 문법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으로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경량 IoT 기기에 적합)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도형 51"/>
          <p:cNvSpPr>
            <a:spLocks/>
          </p:cNvSpPr>
          <p:nvPr/>
        </p:nvSpPr>
        <p:spPr>
          <a:xfrm rot="0">
            <a:off x="6352540" y="5172075"/>
            <a:ext cx="5516245" cy="107759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3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U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I 개발에 용이한 기능들 다수 보유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14280_11931424/fImage412601321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3905" cy="6858635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5410835" y="2684780"/>
            <a:ext cx="138366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</a:t>
            </a: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2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996180" y="3465830"/>
            <a:ext cx="221234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기대 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효과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2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1095" cy="4000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기대 효과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텍스트 상자 82"/>
          <p:cNvSpPr txBox="1">
            <a:spLocks/>
          </p:cNvSpPr>
          <p:nvPr/>
        </p:nvSpPr>
        <p:spPr>
          <a:xfrm rot="0">
            <a:off x="7973060" y="3346450"/>
            <a:ext cx="2580640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취약 </a:t>
            </a:r>
            <a:r>
              <a:rPr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계층 보호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텍스트 상자 83"/>
          <p:cNvSpPr txBox="1">
            <a:spLocks/>
          </p:cNvSpPr>
          <p:nvPr/>
        </p:nvSpPr>
        <p:spPr>
          <a:xfrm rot="0">
            <a:off x="6356985" y="1454150"/>
            <a:ext cx="2580640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편의성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84"/>
          <p:cNvSpPr>
            <a:spLocks/>
          </p:cNvSpPr>
          <p:nvPr/>
        </p:nvSpPr>
        <p:spPr>
          <a:xfrm rot="0">
            <a:off x="3075305" y="2847975"/>
            <a:ext cx="3089910" cy="3089910"/>
          </a:xfrm>
          <a:prstGeom prst="ellipse"/>
          <a:solidFill>
            <a:srgbClr val="9CAFD2">
              <a:alpha val="69865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85"/>
          <p:cNvSpPr>
            <a:spLocks/>
          </p:cNvSpPr>
          <p:nvPr/>
        </p:nvSpPr>
        <p:spPr>
          <a:xfrm rot="0">
            <a:off x="5213350" y="2847975"/>
            <a:ext cx="3089910" cy="3089910"/>
          </a:xfrm>
          <a:prstGeom prst="ellipse"/>
          <a:solidFill>
            <a:srgbClr val="FCCC00">
              <a:alpha val="69865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0" name="도형 86"/>
          <p:cNvSpPr>
            <a:spLocks/>
          </p:cNvSpPr>
          <p:nvPr/>
        </p:nvSpPr>
        <p:spPr>
          <a:xfrm rot="0">
            <a:off x="4150360" y="1033780"/>
            <a:ext cx="3089910" cy="3089910"/>
          </a:xfrm>
          <a:prstGeom prst="ellipse"/>
          <a:solidFill>
            <a:schemeClr val="accent3">
              <a:alpha val="68687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텍스트 상자 87"/>
          <p:cNvSpPr txBox="1">
            <a:spLocks/>
          </p:cNvSpPr>
          <p:nvPr/>
        </p:nvSpPr>
        <p:spPr>
          <a:xfrm rot="0">
            <a:off x="1209040" y="5078095"/>
            <a:ext cx="2580640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사고</a:t>
            </a:r>
            <a:r>
              <a:rPr 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예방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텍스트 상자 53"/>
          <p:cNvSpPr txBox="1">
            <a:spLocks/>
          </p:cNvSpPr>
          <p:nvPr/>
        </p:nvSpPr>
        <p:spPr>
          <a:xfrm rot="0">
            <a:off x="2624455" y="3859530"/>
            <a:ext cx="2868295" cy="8324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1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다양한 센서로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눈에 보이지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않는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위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험에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대비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3" name="텍스트 상자 54"/>
          <p:cNvSpPr txBox="1">
            <a:spLocks/>
          </p:cNvSpPr>
          <p:nvPr/>
        </p:nvSpPr>
        <p:spPr>
          <a:xfrm rot="0">
            <a:off x="4783455" y="1229360"/>
            <a:ext cx="1726565" cy="5861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1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워치 형태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 휴대성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↑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4" name="텍스트 상자 55"/>
          <p:cNvSpPr txBox="1">
            <a:spLocks/>
          </p:cNvSpPr>
          <p:nvPr/>
        </p:nvSpPr>
        <p:spPr>
          <a:xfrm rot="0">
            <a:off x="6438265" y="3806190"/>
            <a:ext cx="1898015" cy="8324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1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시각,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청각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장애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 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가구도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진동으로 즉각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경고 전달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5" name="텍스트 상자 56"/>
          <p:cNvSpPr txBox="1">
            <a:spLocks/>
          </p:cNvSpPr>
          <p:nvPr/>
        </p:nvSpPr>
        <p:spPr>
          <a:xfrm rot="0">
            <a:off x="4488815" y="2052320"/>
            <a:ext cx="2435225" cy="5861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2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다양한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실내 공간에서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동작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가능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텍스트 상자 57"/>
          <p:cNvSpPr txBox="1">
            <a:spLocks/>
          </p:cNvSpPr>
          <p:nvPr/>
        </p:nvSpPr>
        <p:spPr>
          <a:xfrm rot="0">
            <a:off x="2938780" y="4782185"/>
            <a:ext cx="2868295" cy="5861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2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빠른 경고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전달로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/>
            </a:r>
            <a:b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</a:b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신속한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대피 촉진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텍스트 상자 58"/>
          <p:cNvSpPr txBox="1">
            <a:spLocks/>
          </p:cNvSpPr>
          <p:nvPr/>
        </p:nvSpPr>
        <p:spPr>
          <a:xfrm rot="0">
            <a:off x="6060440" y="4693920"/>
            <a:ext cx="2051050" cy="8324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2.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취약 계층 가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구와 그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가족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에게도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위험 경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고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전달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텍스트 상자 64"/>
          <p:cNvSpPr txBox="1">
            <a:spLocks/>
          </p:cNvSpPr>
          <p:nvPr/>
        </p:nvSpPr>
        <p:spPr>
          <a:xfrm rot="0">
            <a:off x="8620125" y="5847080"/>
            <a:ext cx="3157220" cy="27813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+</a:t>
            </a:r>
            <a:r>
              <a:rPr lang="ko-KR" sz="1200">
                <a:latin typeface="맑은 고딕" charset="0"/>
                <a:ea typeface="맑은 고딕" charset="0"/>
              </a:rPr>
              <a:t> </a:t>
            </a:r>
            <a:r>
              <a:rPr lang="ko-KR" sz="1200">
                <a:latin typeface="맑은 고딕" charset="0"/>
                <a:ea typeface="맑은 고딕" charset="0"/>
              </a:rPr>
              <a:t>비상 대피 </a:t>
            </a:r>
            <a:r>
              <a:rPr lang="ko-KR" sz="1200">
                <a:latin typeface="맑은 고딕" charset="0"/>
                <a:ea typeface="맑은 고딕" charset="0"/>
              </a:rPr>
              <a:t>훈련 등</a:t>
            </a:r>
            <a:r>
              <a:rPr lang="ko-KR" sz="1200">
                <a:latin typeface="맑은 고딕" charset="0"/>
                <a:ea typeface="맑은 고딕" charset="0"/>
              </a:rPr>
              <a:t>의 교육에도 </a:t>
            </a:r>
            <a:r>
              <a:rPr lang="ko-KR" sz="1200">
                <a:latin typeface="맑은 고딕" charset="0"/>
                <a:ea typeface="맑은 고딕" charset="0"/>
              </a:rPr>
              <a:t>이</a:t>
            </a:r>
            <a:r>
              <a:rPr lang="ko-KR" sz="1200">
                <a:latin typeface="맑은 고딕" charset="0"/>
                <a:ea typeface="맑은 고딕" charset="0"/>
              </a:rPr>
              <a:t>용 </a:t>
            </a:r>
            <a:r>
              <a:rPr lang="ko-KR" sz="1200">
                <a:latin typeface="맑은 고딕" charset="0"/>
                <a:ea typeface="맑은 고딕" charset="0"/>
              </a:rPr>
              <a:t>가능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12601321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3270" cy="685800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5410835" y="2684780"/>
            <a:ext cx="138366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</a:t>
            </a:r>
            <a:r>
              <a:rPr lang="ko-KR"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3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070985" y="3465830"/>
            <a:ext cx="406273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차별화된 아이디어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3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차별화된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아이디어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9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기존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제품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91"/>
          <p:cNvSpPr>
            <a:spLocks/>
          </p:cNvSpPr>
          <p:nvPr/>
        </p:nvSpPr>
        <p:spPr>
          <a:xfrm>
            <a:off x="6348730" y="1347470"/>
            <a:ext cx="5528945" cy="493204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코맥스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스마트홈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I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oT 시스템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가스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활용 가스 차단 기능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문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열림 감지 센서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온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습도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에너지 사용량 센서 (전기)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각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종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난방,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조명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제어 장치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8" name="그림 65" descr="C:/Users/whtk/AppData/Roaming/PolarisOffice/ETemp/14280_11931424/fImage159190330328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965" y="2233295"/>
            <a:ext cx="5185410" cy="3896360"/>
          </a:xfrm>
          <a:prstGeom prst="rect"/>
          <a:noFill/>
        </p:spPr>
      </p:pic>
      <p:pic>
        <p:nvPicPr>
          <p:cNvPr id="9" name="그림 66" descr="C:/Users/whtk/AppData/Roaming/PolarisOffice/ETemp/14280_11931424/fImage9618331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965" y="1525270"/>
            <a:ext cx="5204460" cy="6121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3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차별화된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아이디어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508635" y="1345565"/>
            <a:ext cx="538289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우리 작품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세이프워치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348730" y="1347470"/>
            <a:ext cx="5528310" cy="493141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우리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작품 설명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장점 단점 특징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등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8" name="그림 67" descr="C:/Users/whtk/AppData/Roaming/PolarisOffice/ETemp/14280_11931424/fImage1541839332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2105" y="1589405"/>
            <a:ext cx="3352800" cy="4464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3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차별화된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아이디어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92"/>
          <p:cNvSpPr>
            <a:spLocks/>
          </p:cNvSpPr>
          <p:nvPr/>
        </p:nvSpPr>
        <p:spPr>
          <a:xfrm rot="0">
            <a:off x="1056640" y="1498600"/>
            <a:ext cx="5040630" cy="2268855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93"/>
          <p:cNvSpPr>
            <a:spLocks/>
          </p:cNvSpPr>
          <p:nvPr/>
        </p:nvSpPr>
        <p:spPr>
          <a:xfrm rot="0">
            <a:off x="6092825" y="1498600"/>
            <a:ext cx="5040630" cy="2268855"/>
          </a:xfrm>
          <a:prstGeom prst="rect"/>
          <a:solidFill>
            <a:schemeClr val="accent6">
              <a:lumMod val="60000"/>
              <a:lumOff val="4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94"/>
          <p:cNvSpPr>
            <a:spLocks/>
          </p:cNvSpPr>
          <p:nvPr/>
        </p:nvSpPr>
        <p:spPr>
          <a:xfrm rot="0">
            <a:off x="1056640" y="3765550"/>
            <a:ext cx="5040630" cy="2268855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95"/>
          <p:cNvSpPr>
            <a:spLocks/>
          </p:cNvSpPr>
          <p:nvPr/>
        </p:nvSpPr>
        <p:spPr>
          <a:xfrm rot="0">
            <a:off x="6095365" y="3765550"/>
            <a:ext cx="5040630" cy="2268855"/>
          </a:xfrm>
          <a:prstGeom prst="rect"/>
          <a:solidFill>
            <a:schemeClr val="accent2">
              <a:lumMod val="60000"/>
              <a:lumOff val="4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0" name="텍스트 상자 96"/>
          <p:cNvSpPr txBox="1">
            <a:spLocks/>
          </p:cNvSpPr>
          <p:nvPr/>
        </p:nvSpPr>
        <p:spPr>
          <a:xfrm rot="0">
            <a:off x="1411605" y="1734185"/>
            <a:ext cx="308991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Pretendard" charset="0"/>
                <a:ea typeface="Pretendard" charset="0"/>
              </a:rPr>
              <a:t>강점</a:t>
            </a:r>
            <a:endParaRPr lang="ko-KR" altLang="en-US" sz="16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텍스트 상자 97"/>
          <p:cNvSpPr txBox="1">
            <a:spLocks/>
          </p:cNvSpPr>
          <p:nvPr/>
        </p:nvSpPr>
        <p:spPr>
          <a:xfrm rot="0">
            <a:off x="7825740" y="1734185"/>
            <a:ext cx="295529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1600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약점</a:t>
            </a:r>
            <a:endParaRPr lang="ko-KR" altLang="en-US" sz="16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텍스트 상자 98"/>
          <p:cNvSpPr txBox="1">
            <a:spLocks/>
          </p:cNvSpPr>
          <p:nvPr/>
        </p:nvSpPr>
        <p:spPr>
          <a:xfrm rot="0">
            <a:off x="1411605" y="3955415"/>
            <a:ext cx="308991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Pretendard" charset="0"/>
                <a:ea typeface="Pretendard" charset="0"/>
              </a:rPr>
              <a:t>기회</a:t>
            </a:r>
            <a:endParaRPr lang="ko-KR" altLang="en-US" sz="16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3" name="텍스트 상자 99"/>
          <p:cNvSpPr txBox="1">
            <a:spLocks/>
          </p:cNvSpPr>
          <p:nvPr/>
        </p:nvSpPr>
        <p:spPr>
          <a:xfrm rot="0">
            <a:off x="8282940" y="3953510"/>
            <a:ext cx="249809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1600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위협</a:t>
            </a:r>
            <a:endParaRPr lang="ko-KR" altLang="en-US" sz="16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4" name="텍스트 상자 100"/>
          <p:cNvSpPr txBox="1">
            <a:spLocks/>
          </p:cNvSpPr>
          <p:nvPr/>
        </p:nvSpPr>
        <p:spPr>
          <a:xfrm rot="0">
            <a:off x="5189855" y="3202305"/>
            <a:ext cx="800735" cy="5854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3200" b="1">
                <a:solidFill>
                  <a:schemeClr val="bg1"/>
                </a:solidFill>
                <a:latin typeface="Pretendard" charset="0"/>
                <a:ea typeface="Pretendard" charset="0"/>
              </a:rPr>
              <a:t>S</a:t>
            </a:r>
            <a:endParaRPr lang="ko-KR" altLang="en-US" sz="32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5" name="텍스트 상자 101"/>
          <p:cNvSpPr txBox="1">
            <a:spLocks/>
          </p:cNvSpPr>
          <p:nvPr/>
        </p:nvSpPr>
        <p:spPr>
          <a:xfrm rot="0">
            <a:off x="6149340" y="3232785"/>
            <a:ext cx="800735" cy="5238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W</a:t>
            </a:r>
            <a:endParaRPr lang="ko-KR" altLang="en-US" sz="2800" b="1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텍스트 상자 102"/>
          <p:cNvSpPr txBox="1">
            <a:spLocks/>
          </p:cNvSpPr>
          <p:nvPr/>
        </p:nvSpPr>
        <p:spPr>
          <a:xfrm rot="0">
            <a:off x="5215255" y="3768090"/>
            <a:ext cx="800735" cy="5854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3200" b="1">
                <a:solidFill>
                  <a:schemeClr val="bg1"/>
                </a:solidFill>
                <a:latin typeface="Pretendard" charset="0"/>
                <a:ea typeface="Pretendard" charset="0"/>
              </a:rPr>
              <a:t>O</a:t>
            </a:r>
            <a:endParaRPr lang="ko-KR" altLang="en-US" sz="32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텍스트 상자 103"/>
          <p:cNvSpPr txBox="1">
            <a:spLocks/>
          </p:cNvSpPr>
          <p:nvPr/>
        </p:nvSpPr>
        <p:spPr>
          <a:xfrm rot="0">
            <a:off x="6189345" y="3768090"/>
            <a:ext cx="800735" cy="5854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3200" b="1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T</a:t>
            </a:r>
            <a:endParaRPr lang="ko-KR" altLang="en-US" sz="3200" b="1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12601321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3270" cy="685800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5410835" y="2684780"/>
            <a:ext cx="138366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</a:t>
            </a: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4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763770" y="3465830"/>
            <a:ext cx="267716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결과물 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3580" cy="3390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4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4600" cy="4000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결과물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805" cy="764540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11153775" cy="476694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시연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영상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9CAF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도형 5"/>
          <p:cNvCxnSpPr>
            <a:cxnSpLocks/>
          </p:cNvCxnSpPr>
          <p:nvPr/>
        </p:nvCxnSpPr>
        <p:spPr>
          <a:xfrm rot="0">
            <a:off x="3802380" y="596900"/>
            <a:ext cx="8390255" cy="63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상자 6"/>
          <p:cNvSpPr txBox="1">
            <a:spLocks/>
          </p:cNvSpPr>
          <p:nvPr/>
        </p:nvSpPr>
        <p:spPr>
          <a:xfrm rot="0">
            <a:off x="412750" y="335280"/>
            <a:ext cx="325501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chemeClr val="bg1"/>
                </a:solidFill>
                <a:latin typeface="MV Boli" charset="0"/>
                <a:ea typeface="MV Boli" charset="0"/>
              </a:rPr>
              <a:t>Table of contents</a:t>
            </a:r>
            <a:endParaRPr lang="ko-KR" altLang="en-US" sz="2800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6" name="텍스트 상자 40"/>
          <p:cNvSpPr txBox="1">
            <a:spLocks/>
          </p:cNvSpPr>
          <p:nvPr/>
        </p:nvSpPr>
        <p:spPr>
          <a:xfrm rot="0">
            <a:off x="4170680" y="1739900"/>
            <a:ext cx="35369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1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7" name="텍스트 상자 41"/>
          <p:cNvSpPr txBox="1">
            <a:spLocks/>
          </p:cNvSpPr>
          <p:nvPr/>
        </p:nvSpPr>
        <p:spPr>
          <a:xfrm rot="0">
            <a:off x="5371465" y="1770380"/>
            <a:ext cx="261683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주제 개요와 </a:t>
            </a:r>
            <a:r>
              <a:rPr lang="ko-KR"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8" name="텍스트 상자 42"/>
          <p:cNvSpPr txBox="1">
            <a:spLocks/>
          </p:cNvSpPr>
          <p:nvPr/>
        </p:nvSpPr>
        <p:spPr>
          <a:xfrm rot="0">
            <a:off x="4145280" y="2884170"/>
            <a:ext cx="40513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2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9" name="텍스트 상자 43"/>
          <p:cNvSpPr txBox="1">
            <a:spLocks/>
          </p:cNvSpPr>
          <p:nvPr/>
        </p:nvSpPr>
        <p:spPr>
          <a:xfrm>
            <a:off x="5371465" y="2915285"/>
            <a:ext cx="155384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기대 효과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0" name="텍스트 상자 44"/>
          <p:cNvSpPr txBox="1">
            <a:spLocks/>
          </p:cNvSpPr>
          <p:nvPr/>
        </p:nvSpPr>
        <p:spPr>
          <a:xfrm rot="0">
            <a:off x="4140200" y="4029075"/>
            <a:ext cx="41465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3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11" name="텍스트 상자 45"/>
          <p:cNvSpPr txBox="1">
            <a:spLocks/>
          </p:cNvSpPr>
          <p:nvPr/>
        </p:nvSpPr>
        <p:spPr>
          <a:xfrm rot="0">
            <a:off x="5371465" y="4060190"/>
            <a:ext cx="279019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차별화된 </a:t>
            </a: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아이디어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2" name="텍스트 상자 46"/>
          <p:cNvSpPr txBox="1">
            <a:spLocks/>
          </p:cNvSpPr>
          <p:nvPr/>
        </p:nvSpPr>
        <p:spPr>
          <a:xfrm rot="0">
            <a:off x="4137025" y="5173980"/>
            <a:ext cx="42100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4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13" name="텍스트 상자 47"/>
          <p:cNvSpPr txBox="1">
            <a:spLocks/>
          </p:cNvSpPr>
          <p:nvPr/>
        </p:nvSpPr>
        <p:spPr>
          <a:xfrm rot="0">
            <a:off x="5371465" y="5205095"/>
            <a:ext cx="186372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결과물 </a:t>
            </a: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14" name="도형 36"/>
          <p:cNvCxnSpPr>
            <a:cxnSpLocks/>
          </p:cNvCxnSpPr>
          <p:nvPr/>
        </p:nvCxnSpPr>
        <p:spPr>
          <a:xfrm rot="0">
            <a:off x="6350" y="6172200"/>
            <a:ext cx="12176760" cy="63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37"/>
          <p:cNvCxnSpPr>
            <a:cxnSpLocks/>
          </p:cNvCxnSpPr>
          <p:nvPr/>
        </p:nvCxnSpPr>
        <p:spPr>
          <a:xfrm rot="0">
            <a:off x="6350" y="600075"/>
            <a:ext cx="347345" cy="63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4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결과물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11153140" cy="476631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시연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영상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7" name="그림 120" descr="C:/Users/whtk/AppData/Roaming/PolarisOffice/ETemp/25372_22285312/fImage5792256411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8" name="텍스트 상자 123"/>
          <p:cNvSpPr txBox="1">
            <a:spLocks/>
          </p:cNvSpPr>
          <p:nvPr/>
        </p:nvSpPr>
        <p:spPr>
          <a:xfrm rot="0">
            <a:off x="683260" y="414655"/>
            <a:ext cx="3032760" cy="15684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9600" b="1">
                <a:solidFill>
                  <a:schemeClr val="bg1"/>
                </a:solidFill>
                <a:latin typeface="Pretendard" charset="0"/>
                <a:ea typeface="Pretendard" charset="0"/>
              </a:rPr>
              <a:t>Q&amp;A</a:t>
            </a:r>
            <a:endParaRPr lang="ko-KR" altLang="en-US" sz="9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cxnSp>
        <p:nvCxnSpPr>
          <p:cNvPr id="9" name="도형 124"/>
          <p:cNvCxnSpPr>
            <a:cxnSpLocks/>
          </p:cNvCxnSpPr>
          <p:nvPr/>
        </p:nvCxnSpPr>
        <p:spPr>
          <a:xfrm rot="0">
            <a:off x="4151630" y="1199515"/>
            <a:ext cx="8041005" cy="635"/>
          </a:xfrm>
          <a:prstGeom prst="line"/>
          <a:ln w="1778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791382841.png"/>
          <p:cNvPicPr>
            <a:picLocks noChangeAspect="1"/>
          </p:cNvPicPr>
          <p:nvPr/>
        </p:nvPicPr>
        <p:blipFill rotWithShape="1">
          <a:blip r:embed="rId2" cstate="screen">
            <a:duotone>
              <a:srgbClr val="1D4A9A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6350" y="0"/>
            <a:ext cx="12193270" cy="685927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3912235" y="2028825"/>
            <a:ext cx="4367530" cy="28606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T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hank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/>
            </a:r>
            <a:b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</a:b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Y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ou !</a:t>
            </a:r>
            <a:endParaRPr lang="ko-KR" altLang="en-US" sz="9000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2635" cy="6857365"/>
          </a:xfrm>
          <a:prstGeom prst="rect"/>
          <a:noFill/>
        </p:spPr>
      </p:pic>
      <p:sp>
        <p:nvSpPr>
          <p:cNvPr id="3" name="텍스트 상자 49"/>
          <p:cNvSpPr txBox="1">
            <a:spLocks/>
          </p:cNvSpPr>
          <p:nvPr/>
        </p:nvSpPr>
        <p:spPr>
          <a:xfrm rot="0">
            <a:off x="5400675" y="2684780"/>
            <a:ext cx="1403350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1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텍스트 상자 50"/>
          <p:cNvSpPr txBox="1">
            <a:spLocks/>
          </p:cNvSpPr>
          <p:nvPr/>
        </p:nvSpPr>
        <p:spPr>
          <a:xfrm rot="0">
            <a:off x="3710940" y="3465830"/>
            <a:ext cx="4782185" cy="70739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주제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 개요와 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20"/>
          <p:cNvSpPr>
            <a:spLocks/>
          </p:cNvSpPr>
          <p:nvPr/>
        </p:nvSpPr>
        <p:spPr>
          <a:xfrm rot="0">
            <a:off x="6350" y="6350"/>
            <a:ext cx="12176760" cy="12176760"/>
          </a:xfrm>
          <a:prstGeom prst="rect"/>
          <a:solidFill>
            <a:schemeClr val="tx1">
              <a:alpha val="45039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7"/>
          <p:cNvSpPr txBox="1">
            <a:spLocks/>
          </p:cNvSpPr>
          <p:nvPr/>
        </p:nvSpPr>
        <p:spPr>
          <a:xfrm rot="0">
            <a:off x="1026795" y="825500"/>
            <a:ext cx="3465195" cy="8318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4800" b="1">
                <a:solidFill>
                  <a:schemeClr val="bg1"/>
                </a:solidFill>
                <a:latin typeface="Pretendard" charset="0"/>
                <a:ea typeface="Pretendard" charset="0"/>
              </a:rPr>
              <a:t>QUESTION.</a:t>
            </a:r>
            <a:endParaRPr lang="ko-KR" altLang="en-US" sz="48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4" name="텍스트 상자 28"/>
          <p:cNvSpPr txBox="1">
            <a:spLocks/>
          </p:cNvSpPr>
          <p:nvPr/>
        </p:nvSpPr>
        <p:spPr>
          <a:xfrm rot="0">
            <a:off x="1026795" y="1826895"/>
            <a:ext cx="5490210" cy="11995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7200" b="1">
                <a:solidFill>
                  <a:schemeClr val="bg1"/>
                </a:solidFill>
                <a:latin typeface="Pretendard" charset="0"/>
                <a:ea typeface="Pretendard" charset="0"/>
              </a:rPr>
              <a:t>왜</a:t>
            </a:r>
            <a:r>
              <a:rPr sz="72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sz="7200" b="1">
                <a:solidFill>
                  <a:schemeClr val="bg1"/>
                </a:solidFill>
                <a:latin typeface="Pretendard" charset="0"/>
                <a:ea typeface="Pretendard" charset="0"/>
              </a:rPr>
              <a:t>필요할까?</a:t>
            </a:r>
            <a:endParaRPr lang="ko-KR" altLang="en-US" sz="72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65"/>
          <p:cNvSpPr>
            <a:spLocks/>
          </p:cNvSpPr>
          <p:nvPr/>
        </p:nvSpPr>
        <p:spPr>
          <a:xfrm>
            <a:off x="621665" y="1333500"/>
            <a:ext cx="615378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66"/>
          <p:cNvSpPr>
            <a:spLocks/>
          </p:cNvSpPr>
          <p:nvPr/>
        </p:nvSpPr>
        <p:spPr>
          <a:xfrm>
            <a:off x="7570470" y="1333500"/>
            <a:ext cx="4003040" cy="247142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고령화로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인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해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늘어나는 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독거노인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뿐만 아니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라 맞벌이 가정,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1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인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자취 가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정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등 1인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가구가 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늘어가고 있음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67"/>
          <p:cNvSpPr>
            <a:spLocks/>
          </p:cNvSpPr>
          <p:nvPr/>
        </p:nvSpPr>
        <p:spPr>
          <a:xfrm>
            <a:off x="7570470" y="4602480"/>
            <a:ext cx="4003040" cy="166497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노약자,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어린이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,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신체가 불편한 사람 등 재난에 취약한 사람들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이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증가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함에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따라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사고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예방 시스템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의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필요성 또한 증가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68"/>
          <p:cNvSpPr>
            <a:spLocks/>
          </p:cNvSpPr>
          <p:nvPr/>
        </p:nvSpPr>
        <p:spPr>
          <a:xfrm rot="5400000">
            <a:off x="9245600" y="3949700"/>
            <a:ext cx="652780" cy="549275"/>
          </a:xfrm>
          <a:prstGeom prst="rightArrow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1" descr="C:/Users/whtk/AppData/Roaming/PolarisOffice/ETemp/14280_11931424/fImage69938272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900" y="1374140"/>
            <a:ext cx="5045075" cy="2124075"/>
          </a:xfrm>
          <a:prstGeom prst="rect"/>
          <a:noFill/>
        </p:spPr>
      </p:pic>
      <p:pic>
        <p:nvPicPr>
          <p:cNvPr id="11" name="그림 2" descr="C:/Users/whtk/AppData/Roaming/PolarisOffice/ETemp/14280_11931424/fImage33109273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3535" y="3485515"/>
            <a:ext cx="5015230" cy="1736725"/>
          </a:xfrm>
          <a:prstGeom prst="rect"/>
          <a:noFill/>
        </p:spPr>
      </p:pic>
      <p:pic>
        <p:nvPicPr>
          <p:cNvPr id="12" name="그림 3" descr="C:/Users/whtk/AppData/Roaming/PolarisOffice/ETemp/14280_11931424/fImage24901274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900" y="5235575"/>
            <a:ext cx="5995670" cy="797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32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텍스트 상자 33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도형 34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38"/>
          <p:cNvSpPr>
            <a:spLocks/>
          </p:cNvSpPr>
          <p:nvPr/>
        </p:nvSpPr>
        <p:spPr>
          <a:xfrm rot="0">
            <a:off x="875030" y="3217545"/>
            <a:ext cx="4002405" cy="2108200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7" name="도형 39"/>
          <p:cNvSpPr>
            <a:spLocks/>
          </p:cNvSpPr>
          <p:nvPr/>
        </p:nvSpPr>
        <p:spPr>
          <a:xfrm rot="0">
            <a:off x="875030" y="1333500"/>
            <a:ext cx="4002405" cy="72009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8" name="도형 40"/>
          <p:cNvSpPr>
            <a:spLocks/>
          </p:cNvSpPr>
          <p:nvPr/>
        </p:nvSpPr>
        <p:spPr>
          <a:xfrm rot="0">
            <a:off x="875030" y="2245360"/>
            <a:ext cx="4002405" cy="72009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9" name="도형 41"/>
          <p:cNvSpPr>
            <a:spLocks/>
          </p:cNvSpPr>
          <p:nvPr/>
        </p:nvSpPr>
        <p:spPr>
          <a:xfrm rot="0">
            <a:off x="875030" y="5497195"/>
            <a:ext cx="4002405" cy="763270"/>
          </a:xfrm>
          <a:prstGeom prst="rect"/>
          <a:solidFill>
            <a:schemeClr val="accent1">
              <a:lumMod val="20000"/>
              <a:lumOff val="80000"/>
              <a:alpha val="8107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10" name="도형 42"/>
          <p:cNvSpPr>
            <a:spLocks/>
          </p:cNvSpPr>
          <p:nvPr/>
        </p:nvSpPr>
        <p:spPr>
          <a:xfrm rot="0">
            <a:off x="1227455" y="3580130"/>
            <a:ext cx="3298190" cy="593090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11" name="도형 43"/>
          <p:cNvSpPr>
            <a:spLocks/>
          </p:cNvSpPr>
          <p:nvPr/>
        </p:nvSpPr>
        <p:spPr>
          <a:xfrm rot="0">
            <a:off x="1227455" y="4461510"/>
            <a:ext cx="3298190" cy="593090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cxnSp>
        <p:nvCxnSpPr>
          <p:cNvPr id="12" name="도형 44"/>
          <p:cNvCxnSpPr>
            <a:stCxn id="7" idx="2"/>
            <a:endCxn id="8" idx="0"/>
          </p:cNvCxnSpPr>
          <p:nvPr/>
        </p:nvCxnSpPr>
        <p:spPr>
          <a:xfrm rot="0">
            <a:off x="2875915" y="2052320"/>
            <a:ext cx="635" cy="193040"/>
          </a:xfrm>
          <a:prstGeom prst="straightConnector1"/>
          <a:ln w="381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45"/>
          <p:cNvCxnSpPr>
            <a:stCxn id="8" idx="2"/>
            <a:cxnSpLocks/>
          </p:cNvCxnSpPr>
          <p:nvPr/>
        </p:nvCxnSpPr>
        <p:spPr>
          <a:xfrm rot="0">
            <a:off x="2875915" y="2964180"/>
            <a:ext cx="635" cy="254000"/>
          </a:xfrm>
          <a:prstGeom prst="straightConnector1"/>
          <a:ln w="381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46"/>
          <p:cNvCxnSpPr/>
          <p:nvPr/>
        </p:nvCxnSpPr>
        <p:spPr>
          <a:xfrm rot="0">
            <a:off x="2875915" y="5325110"/>
            <a:ext cx="635" cy="193040"/>
          </a:xfrm>
          <a:prstGeom prst="straightConnector1"/>
          <a:ln w="381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47"/>
          <p:cNvSpPr txBox="1">
            <a:spLocks/>
          </p:cNvSpPr>
          <p:nvPr/>
        </p:nvSpPr>
        <p:spPr>
          <a:xfrm rot="0">
            <a:off x="2555875" y="1532255"/>
            <a:ext cx="641350" cy="3695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센서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텍스트 상자 48"/>
          <p:cNvSpPr txBox="1">
            <a:spLocks/>
          </p:cNvSpPr>
          <p:nvPr/>
        </p:nvSpPr>
        <p:spPr>
          <a:xfrm rot="0">
            <a:off x="2203450" y="2447290"/>
            <a:ext cx="1345565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QTT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서버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텍스트 상자 49"/>
          <p:cNvSpPr txBox="1">
            <a:spLocks/>
          </p:cNvSpPr>
          <p:nvPr/>
        </p:nvSpPr>
        <p:spPr>
          <a:xfrm rot="0">
            <a:off x="1672590" y="3690620"/>
            <a:ext cx="2407920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M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5 core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(세이프워치)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텍스트 상자 50"/>
          <p:cNvSpPr txBox="1">
            <a:spLocks/>
          </p:cNvSpPr>
          <p:nvPr/>
        </p:nvSpPr>
        <p:spPr>
          <a:xfrm rot="0">
            <a:off x="2166620" y="4575810"/>
            <a:ext cx="1407160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데이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터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분석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0" name="도형 56"/>
          <p:cNvSpPr>
            <a:spLocks/>
          </p:cNvSpPr>
          <p:nvPr/>
        </p:nvSpPr>
        <p:spPr>
          <a:xfrm rot="0">
            <a:off x="5170805" y="1333500"/>
            <a:ext cx="615378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latin typeface="Pretendard" charset="0"/>
                <a:ea typeface="Pretendard" charset="0"/>
              </a:rPr>
              <a:t>동작원리사진</a:t>
            </a: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21" name="도형 72"/>
          <p:cNvSpPr>
            <a:spLocks/>
          </p:cNvSpPr>
          <p:nvPr/>
        </p:nvSpPr>
        <p:spPr>
          <a:xfrm rot="0">
            <a:off x="1227455" y="5594985"/>
            <a:ext cx="3298190" cy="593090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경고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동작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22" name="그림 9" descr="C:/Users/whtk/AppData/Roaming/PolarisOffice/ETemp/14280_11931424/fImage115285283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63210" y="2528570"/>
            <a:ext cx="5759450" cy="2973705"/>
          </a:xfrm>
          <a:prstGeom prst="rect"/>
          <a:noFill/>
        </p:spPr>
      </p:pic>
      <p:sp>
        <p:nvSpPr>
          <p:cNvPr id="23" name="텍스트 상자 10"/>
          <p:cNvSpPr txBox="1">
            <a:spLocks/>
          </p:cNvSpPr>
          <p:nvPr/>
        </p:nvSpPr>
        <p:spPr>
          <a:xfrm rot="0">
            <a:off x="6989445" y="1536700"/>
            <a:ext cx="279273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시스템의 전체적인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구성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89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77"/>
          <p:cNvSpPr>
            <a:spLocks/>
          </p:cNvSpPr>
          <p:nvPr/>
        </p:nvSpPr>
        <p:spPr>
          <a:xfrm>
            <a:off x="6348095" y="1345565"/>
            <a:ext cx="5528945" cy="153543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온습도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 : DHT11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0 ~ 50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℃의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감지 범위를 가지고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있으며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45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~ 48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℃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위험 온도로 설정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78"/>
          <p:cNvSpPr>
            <a:spLocks/>
          </p:cNvSpPr>
          <p:nvPr/>
        </p:nvSpPr>
        <p:spPr>
          <a:xfrm>
            <a:off x="6348730" y="4656455"/>
            <a:ext cx="5528945" cy="162306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모션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 : </a:t>
            </a:r>
            <a:r>
              <a:rPr sz="1650" i="0" b="0">
                <a:solidFill>
                  <a:srgbClr val="363636"/>
                </a:solidFill>
                <a:latin typeface="Pretendard" charset="0"/>
                <a:ea typeface="Pretendard" charset="0"/>
              </a:rPr>
              <a:t>HC-SR50</a:t>
            </a:r>
            <a:r>
              <a:rPr lang="ko-KR" sz="1650" i="0" b="0">
                <a:solidFill>
                  <a:srgbClr val="363636"/>
                </a:solidFill>
                <a:latin typeface="Pretendard" charset="0"/>
                <a:ea typeface="Pretendard" charset="0"/>
              </a:rPr>
              <a:t>1</a:t>
            </a:r>
            <a:endParaRPr lang="ko-KR" altLang="en-US" sz="1650" i="0" b="1">
              <a:solidFill>
                <a:srgbClr val="363636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7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 이내의 물체를 적외선으로 감지해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움직임을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감지하고 신호를 보냄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79"/>
          <p:cNvSpPr>
            <a:spLocks/>
          </p:cNvSpPr>
          <p:nvPr/>
        </p:nvSpPr>
        <p:spPr>
          <a:xfrm>
            <a:off x="6342380" y="2974975"/>
            <a:ext cx="5528945" cy="157543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가스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 :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MQ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-9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공기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중 가스 성분비를 분석해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메탄, 일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산화탄소,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LPG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가스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농도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데이터를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수집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함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텍스트 상자 15"/>
          <p:cNvSpPr txBox="1">
            <a:spLocks/>
          </p:cNvSpPr>
          <p:nvPr/>
        </p:nvSpPr>
        <p:spPr>
          <a:xfrm rot="0">
            <a:off x="1324610" y="3291840"/>
            <a:ext cx="706755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Q-9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16" descr="C:/Users/whtk/AppData/Roaming/PolarisOffice/ETemp/14280_11931424/fImage56545292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4640" y="1485265"/>
            <a:ext cx="1680210" cy="1325245"/>
          </a:xfrm>
          <a:prstGeom prst="rect"/>
          <a:noFill/>
        </p:spPr>
      </p:pic>
      <p:sp>
        <p:nvSpPr>
          <p:cNvPr id="13" name="텍스트 상자 17"/>
          <p:cNvSpPr txBox="1">
            <a:spLocks/>
          </p:cNvSpPr>
          <p:nvPr/>
        </p:nvSpPr>
        <p:spPr>
          <a:xfrm rot="0">
            <a:off x="1255395" y="1922145"/>
            <a:ext cx="706755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D</a:t>
            </a:r>
            <a:r>
              <a:rPr lang="ko-KR" sz="1800">
                <a:latin typeface="맑은 고딕" charset="0"/>
                <a:ea typeface="맑은 고딕" charset="0"/>
              </a:rPr>
              <a:t>H</a:t>
            </a:r>
            <a:r>
              <a:rPr lang="ko-KR" sz="1800">
                <a:latin typeface="맑은 고딕" charset="0"/>
                <a:ea typeface="맑은 고딕" charset="0"/>
              </a:rPr>
              <a:t>T11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18" descr="C:/Users/whtk/AppData/Roaming/PolarisOffice/ETemp/14280_11931424/fImage172922295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16963" r="11071" b="25568"/>
          <a:stretch>
            <a:fillRect/>
          </a:stretch>
        </p:blipFill>
        <p:spPr>
          <a:xfrm rot="0">
            <a:off x="2835275" y="3032125"/>
            <a:ext cx="1724660" cy="1332230"/>
          </a:xfrm>
          <a:prstGeom prst="rect"/>
          <a:noFill/>
        </p:spPr>
      </p:pic>
      <p:pic>
        <p:nvPicPr>
          <p:cNvPr id="15" name="그림 20" descr="C:/Users/whtk/AppData/Roaming/PolarisOffice/ETemp/14280_11931424/fImage305704298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96590" y="4584065"/>
            <a:ext cx="1298575" cy="1296670"/>
          </a:xfrm>
          <a:prstGeom prst="rect"/>
          <a:noFill/>
        </p:spPr>
      </p:pic>
      <p:sp>
        <p:nvSpPr>
          <p:cNvPr id="16" name="텍스트 상자 21"/>
          <p:cNvSpPr txBox="1">
            <a:spLocks/>
          </p:cNvSpPr>
          <p:nvPr/>
        </p:nvSpPr>
        <p:spPr>
          <a:xfrm rot="0">
            <a:off x="1163320" y="5216525"/>
            <a:ext cx="1034415" cy="2546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1650" i="0" b="0">
                <a:solidFill>
                  <a:srgbClr val="363636"/>
                </a:solidFill>
                <a:latin typeface="Pretendard" charset="0"/>
                <a:ea typeface="Pretendard" charset="0"/>
              </a:rPr>
              <a:t>HC-SR50</a:t>
            </a:r>
            <a:r>
              <a:rPr lang="ko-KR" sz="1650" i="0" b="0">
                <a:solidFill>
                  <a:srgbClr val="363636"/>
                </a:solidFill>
                <a:latin typeface="Pretendard" charset="0"/>
                <a:ea typeface="Pretendard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온습도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80"/>
          <p:cNvSpPr>
            <a:spLocks/>
          </p:cNvSpPr>
          <p:nvPr/>
        </p:nvSpPr>
        <p:spPr>
          <a:xfrm rot="0">
            <a:off x="6280150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가스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8" name="그림 12" descr="C:/Users/whtk/AppData/Roaming/PolarisOffice/ETemp/14280_11931424/fImage95653286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39560" y="1577340"/>
            <a:ext cx="4724400" cy="4471035"/>
          </a:xfrm>
          <a:prstGeom prst="rect"/>
          <a:noFill/>
        </p:spPr>
      </p:pic>
      <p:pic>
        <p:nvPicPr>
          <p:cNvPr id="9" name="그림 13" descr="C:/Users/whtk/AppData/Roaming/PolarisOffice/ETemp/14280_11931424/fImage73938287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0230" y="1577340"/>
            <a:ext cx="5276215" cy="44729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508635" y="1345565"/>
            <a:ext cx="538289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81"/>
          <p:cNvSpPr>
            <a:spLocks/>
          </p:cNvSpPr>
          <p:nvPr/>
        </p:nvSpPr>
        <p:spPr>
          <a:xfrm rot="0">
            <a:off x="6348730" y="1347470"/>
            <a:ext cx="5528945" cy="80708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각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센서는 아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두이노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개발 툴을 사용하여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개발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8" name="그림 11" descr="C:/Users/whtk/AppData/Roaming/PolarisOffice/ETemp/14280_11931424/fImage71639285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6110" y="1841500"/>
            <a:ext cx="5234305" cy="3945890"/>
          </a:xfrm>
          <a:prstGeom prst="rect"/>
          <a:noFill/>
        </p:spPr>
      </p:pic>
      <p:sp>
        <p:nvSpPr>
          <p:cNvPr id="9" name="도형 23"/>
          <p:cNvSpPr>
            <a:spLocks/>
          </p:cNvSpPr>
          <p:nvPr/>
        </p:nvSpPr>
        <p:spPr>
          <a:xfrm rot="0">
            <a:off x="6351905" y="2251075"/>
            <a:ext cx="5516245" cy="121729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많은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IoT 프로젝트에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사용되고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있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음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endParaRPr lang="ko-KR" altLang="en-US" sz="2000" b="1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(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다양한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라이브러리 제공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)</a:t>
            </a:r>
            <a:endParaRPr lang="ko-KR" altLang="en-US" sz="20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도형 28"/>
          <p:cNvSpPr>
            <a:spLocks/>
          </p:cNvSpPr>
          <p:nvPr/>
        </p:nvSpPr>
        <p:spPr>
          <a:xfrm rot="0">
            <a:off x="6350000" y="3660140"/>
            <a:ext cx="5516245" cy="1217295"/>
          </a:xfrm>
          <a:prstGeom prst="rect"/>
          <a:solidFill>
            <a:srgbClr val="ADBBCA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학교에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서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공부한 툴이라 친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숙함</a:t>
            </a:r>
            <a:endParaRPr lang="ko-KR" altLang="en-US" sz="20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3" name="도형 29"/>
          <p:cNvSpPr>
            <a:spLocks/>
          </p:cNvSpPr>
          <p:nvPr/>
        </p:nvSpPr>
        <p:spPr>
          <a:xfrm rot="0">
            <a:off x="6354445" y="5063490"/>
            <a:ext cx="5516245" cy="121729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호환성이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뛰어난 개발 툴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21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whtkddn178</dc:creator>
  <cp:lastModifiedBy>whtkddn178</cp:lastModifiedBy>
  <dc:title>PowerPoint 프레젠테이션</dc:title>
  <cp:version>10.105.224.52366</cp:version>
</cp:coreProperties>
</file>